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Lst>
  <p:sldSz cy="5143500" cx="9144000"/>
  <p:notesSz cx="6858000" cy="9144000"/>
  <p:embeddedFontLst>
    <p:embeddedFont>
      <p:font typeface="Nunito"/>
      <p:regular r:id="rId19"/>
      <p:bold r:id="rId20"/>
      <p:italic r:id="rId21"/>
      <p:boldItalic r:id="rId2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Nunito-bold.fntdata"/><Relationship Id="rId11" Type="http://schemas.openxmlformats.org/officeDocument/2006/relationships/slide" Target="slides/slide6.xml"/><Relationship Id="rId22" Type="http://schemas.openxmlformats.org/officeDocument/2006/relationships/font" Target="fonts/Nunito-boldItalic.fntdata"/><Relationship Id="rId10" Type="http://schemas.openxmlformats.org/officeDocument/2006/relationships/slide" Target="slides/slide5.xml"/><Relationship Id="rId21" Type="http://schemas.openxmlformats.org/officeDocument/2006/relationships/font" Target="fonts/Nunito-italic.fntdata"/><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font" Target="fonts/Nunito-regular.fntdata"/><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AutoNum type="arabicPeriod"/>
            </a:pPr>
            <a:r>
              <a:rPr lang="en"/>
              <a:t>Instead of attempting to undistort the entire fisheye image, which is impractical due to the fisheye lens’s large field of view (FOV), we opt to partition the image into smaller patches aligned with a specific FOV range. This approach enables individual patch-level undistortion and seamlessly aligns with the vision transformer architecture that is employed for extracting the complete image feature map.</a:t>
            </a:r>
            <a:endParaRPr/>
          </a:p>
          <a:p>
            <a:pPr indent="-298450" lvl="0" marL="457200" rtl="0" algn="l">
              <a:spcBef>
                <a:spcPts val="0"/>
              </a:spcBef>
              <a:spcAft>
                <a:spcPts val="0"/>
              </a:spcAft>
              <a:buSzPts val="1100"/>
              <a:buAutoNum type="arabicPeriod"/>
            </a:pPr>
            <a:r>
              <a:rPr lang="en"/>
              <a:t>Unlike the existing approach [52] that projects image features into 3D space through fisheye reprojection functions and regresses 3D heatmaps with V2V networks [33] leading to intricate network learning and high computational complexity–our proposed egocentric pose regressor adopts a simpler approach. It employs deconvolutional layers to obtain pixel-aligned 3D heatmaps. Notably, the voxels in the 3D heatmap directly correspond to pixels in 2D features, subsequently linking to image patches in FisheyeViT.</a:t>
            </a:r>
            <a:endParaRPr/>
          </a:p>
          <a:p>
            <a:pPr indent="-298450" lvl="0" marL="457200" rtl="0" algn="l">
              <a:spcBef>
                <a:spcPts val="0"/>
              </a:spcBef>
              <a:spcAft>
                <a:spcPts val="0"/>
              </a:spcAft>
              <a:buSzPts val="1100"/>
              <a:buAutoNum type="arabicPeriod"/>
            </a:pPr>
            <a:r>
              <a:rPr lang="en"/>
              <a:t>To overcome the challenges posed by self-occlusion and improve the accuracy of pose estimation, we propose a novel method for refining the whole-body motion predictions by incorporating temporal context and a motion prior.</a:t>
            </a:r>
            <a:endParaRPr/>
          </a:p>
          <a:p>
            <a:pPr indent="-298450" lvl="1" marL="914400" rtl="0" algn="l">
              <a:spcBef>
                <a:spcPts val="0"/>
              </a:spcBef>
              <a:spcAft>
                <a:spcPts val="0"/>
              </a:spcAft>
              <a:buSzPts val="1100"/>
              <a:buAutoNum type="alphaLcPeriod"/>
            </a:pPr>
            <a:r>
              <a:rPr lang="en"/>
              <a:t>Uncertainty-aware refinement method based on motion diffusion models for correcting initial pose estimations and predicting plausible motions even under occlusion;</a:t>
            </a:r>
            <a:endParaRPr/>
          </a:p>
          <a:p>
            <a:pPr indent="-298450" lvl="0" marL="457200" rtl="0" algn="l">
              <a:spcBef>
                <a:spcPts val="0"/>
              </a:spcBef>
              <a:spcAft>
                <a:spcPts val="0"/>
              </a:spcAft>
              <a:buSzPts val="1100"/>
              <a:buAutoNum type="arabicPeriod"/>
            </a:pPr>
            <a:r>
              <a:rPr lang="en"/>
              <a:t>In response to the absence of the egocentric whole-body motion capture datasets, we present EgoWholeBody, a new large-scale high-quality synthetic dataset.</a:t>
            </a:r>
            <a:endParaRPr/>
          </a:p>
          <a:p>
            <a:pPr indent="-298450" lvl="0" marL="457200" rtl="0" algn="l">
              <a:spcBef>
                <a:spcPts val="0"/>
              </a:spcBef>
              <a:spcAft>
                <a:spcPts val="0"/>
              </a:spcAft>
              <a:buSzPts val="1100"/>
              <a:buAutoNum type="arabicPeriod"/>
            </a:pPr>
            <a:r>
              <a:rPr lang="en"/>
              <a:t>However, stereo camera setups introduce extra burdens of weight and energy consumption.</a:t>
            </a:r>
            <a:endParaRPr/>
          </a:p>
          <a:p>
            <a:pPr indent="-298450" lvl="0" marL="457200" rtl="0" algn="l">
              <a:spcBef>
                <a:spcPts val="0"/>
              </a:spcBef>
              <a:spcAft>
                <a:spcPts val="0"/>
              </a:spcAft>
              <a:buSzPts val="1100"/>
              <a:buAutoNum type="arabicPeriod"/>
            </a:pPr>
            <a:r>
              <a:rPr lang="en"/>
              <a:t>We notice that the single-frame estimations in Sec. 3.1 suffer from inaccuracies and temporal instabilities. In this section, we propose a diffusion-based motion refinement method to tackle this problem</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2f0b8f9e33a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2f0b8f9e33a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2f0b8f9e33a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2f0b8f9e33a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2f0b8f9e33a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2f0b8f9e33a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2f0b8f9e33a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2f0b8f9e33a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g2f0b8f9e33a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2f0b8f9e33a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2f0852eea86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2f0852eea86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2f0852eea86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2f0852eea86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2f0852eea86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2f0852eea86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2f0852eea86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2f0852eea86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2f0852eea86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2f0852eea86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2f0b8f9e33a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2f0b8f9e33a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2f0b8f9e33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2f0b8f9e33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Font typeface="Nunito"/>
              <a:buNone/>
              <a:defRPr sz="2800">
                <a:solidFill>
                  <a:schemeClr val="dk1"/>
                </a:solidFill>
                <a:latin typeface="Nunito"/>
                <a:ea typeface="Nunito"/>
                <a:cs typeface="Nunito"/>
                <a:sym typeface="Nunito"/>
              </a:defRPr>
            </a:lvl1pPr>
            <a:lvl2pPr lvl="1">
              <a:spcBef>
                <a:spcPts val="0"/>
              </a:spcBef>
              <a:spcAft>
                <a:spcPts val="0"/>
              </a:spcAft>
              <a:buClr>
                <a:schemeClr val="dk1"/>
              </a:buClr>
              <a:buSzPts val="2800"/>
              <a:buFont typeface="Nunito"/>
              <a:buNone/>
              <a:defRPr sz="2800">
                <a:solidFill>
                  <a:schemeClr val="dk1"/>
                </a:solidFill>
                <a:latin typeface="Nunito"/>
                <a:ea typeface="Nunito"/>
                <a:cs typeface="Nunito"/>
                <a:sym typeface="Nunito"/>
              </a:defRPr>
            </a:lvl2pPr>
            <a:lvl3pPr lvl="2">
              <a:spcBef>
                <a:spcPts val="0"/>
              </a:spcBef>
              <a:spcAft>
                <a:spcPts val="0"/>
              </a:spcAft>
              <a:buClr>
                <a:schemeClr val="dk1"/>
              </a:buClr>
              <a:buSzPts val="2800"/>
              <a:buFont typeface="Nunito"/>
              <a:buNone/>
              <a:defRPr sz="2800">
                <a:solidFill>
                  <a:schemeClr val="dk1"/>
                </a:solidFill>
                <a:latin typeface="Nunito"/>
                <a:ea typeface="Nunito"/>
                <a:cs typeface="Nunito"/>
                <a:sym typeface="Nunito"/>
              </a:defRPr>
            </a:lvl3pPr>
            <a:lvl4pPr lvl="3">
              <a:spcBef>
                <a:spcPts val="0"/>
              </a:spcBef>
              <a:spcAft>
                <a:spcPts val="0"/>
              </a:spcAft>
              <a:buClr>
                <a:schemeClr val="dk1"/>
              </a:buClr>
              <a:buSzPts val="2800"/>
              <a:buFont typeface="Nunito"/>
              <a:buNone/>
              <a:defRPr sz="2800">
                <a:solidFill>
                  <a:schemeClr val="dk1"/>
                </a:solidFill>
                <a:latin typeface="Nunito"/>
                <a:ea typeface="Nunito"/>
                <a:cs typeface="Nunito"/>
                <a:sym typeface="Nunito"/>
              </a:defRPr>
            </a:lvl4pPr>
            <a:lvl5pPr lvl="4">
              <a:spcBef>
                <a:spcPts val="0"/>
              </a:spcBef>
              <a:spcAft>
                <a:spcPts val="0"/>
              </a:spcAft>
              <a:buClr>
                <a:schemeClr val="dk1"/>
              </a:buClr>
              <a:buSzPts val="2800"/>
              <a:buFont typeface="Nunito"/>
              <a:buNone/>
              <a:defRPr sz="2800">
                <a:solidFill>
                  <a:schemeClr val="dk1"/>
                </a:solidFill>
                <a:latin typeface="Nunito"/>
                <a:ea typeface="Nunito"/>
                <a:cs typeface="Nunito"/>
                <a:sym typeface="Nunito"/>
              </a:defRPr>
            </a:lvl5pPr>
            <a:lvl6pPr lvl="5">
              <a:spcBef>
                <a:spcPts val="0"/>
              </a:spcBef>
              <a:spcAft>
                <a:spcPts val="0"/>
              </a:spcAft>
              <a:buClr>
                <a:schemeClr val="dk1"/>
              </a:buClr>
              <a:buSzPts val="2800"/>
              <a:buFont typeface="Nunito"/>
              <a:buNone/>
              <a:defRPr sz="2800">
                <a:solidFill>
                  <a:schemeClr val="dk1"/>
                </a:solidFill>
                <a:latin typeface="Nunito"/>
                <a:ea typeface="Nunito"/>
                <a:cs typeface="Nunito"/>
                <a:sym typeface="Nunito"/>
              </a:defRPr>
            </a:lvl6pPr>
            <a:lvl7pPr lvl="6">
              <a:spcBef>
                <a:spcPts val="0"/>
              </a:spcBef>
              <a:spcAft>
                <a:spcPts val="0"/>
              </a:spcAft>
              <a:buClr>
                <a:schemeClr val="dk1"/>
              </a:buClr>
              <a:buSzPts val="2800"/>
              <a:buFont typeface="Nunito"/>
              <a:buNone/>
              <a:defRPr sz="2800">
                <a:solidFill>
                  <a:schemeClr val="dk1"/>
                </a:solidFill>
                <a:latin typeface="Nunito"/>
                <a:ea typeface="Nunito"/>
                <a:cs typeface="Nunito"/>
                <a:sym typeface="Nunito"/>
              </a:defRPr>
            </a:lvl7pPr>
            <a:lvl8pPr lvl="7">
              <a:spcBef>
                <a:spcPts val="0"/>
              </a:spcBef>
              <a:spcAft>
                <a:spcPts val="0"/>
              </a:spcAft>
              <a:buClr>
                <a:schemeClr val="dk1"/>
              </a:buClr>
              <a:buSzPts val="2800"/>
              <a:buFont typeface="Nunito"/>
              <a:buNone/>
              <a:defRPr sz="2800">
                <a:solidFill>
                  <a:schemeClr val="dk1"/>
                </a:solidFill>
                <a:latin typeface="Nunito"/>
                <a:ea typeface="Nunito"/>
                <a:cs typeface="Nunito"/>
                <a:sym typeface="Nunito"/>
              </a:defRPr>
            </a:lvl8pPr>
            <a:lvl9pPr lvl="8">
              <a:spcBef>
                <a:spcPts val="0"/>
              </a:spcBef>
              <a:spcAft>
                <a:spcPts val="0"/>
              </a:spcAft>
              <a:buClr>
                <a:schemeClr val="dk1"/>
              </a:buClr>
              <a:buSzPts val="2800"/>
              <a:buFont typeface="Nunito"/>
              <a:buNone/>
              <a:defRPr sz="2800">
                <a:solidFill>
                  <a:schemeClr val="dk1"/>
                </a:solidFill>
                <a:latin typeface="Nunito"/>
                <a:ea typeface="Nunito"/>
                <a:cs typeface="Nunito"/>
                <a:sym typeface="Nunito"/>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Nunito"/>
              <a:buChar char="●"/>
              <a:defRPr sz="1800">
                <a:solidFill>
                  <a:schemeClr val="dk2"/>
                </a:solidFill>
                <a:latin typeface="Nunito"/>
                <a:ea typeface="Nunito"/>
                <a:cs typeface="Nunito"/>
                <a:sym typeface="Nunito"/>
              </a:defRPr>
            </a:lvl1pPr>
            <a:lvl2pPr indent="-317500" lvl="1" marL="914400">
              <a:lnSpc>
                <a:spcPct val="115000"/>
              </a:lnSpc>
              <a:spcBef>
                <a:spcPts val="0"/>
              </a:spcBef>
              <a:spcAft>
                <a:spcPts val="0"/>
              </a:spcAft>
              <a:buClr>
                <a:schemeClr val="dk2"/>
              </a:buClr>
              <a:buSzPts val="1400"/>
              <a:buFont typeface="Nunito"/>
              <a:buChar char="○"/>
              <a:defRPr>
                <a:solidFill>
                  <a:schemeClr val="dk2"/>
                </a:solidFill>
                <a:latin typeface="Nunito"/>
                <a:ea typeface="Nunito"/>
                <a:cs typeface="Nunito"/>
                <a:sym typeface="Nunito"/>
              </a:defRPr>
            </a:lvl2pPr>
            <a:lvl3pPr indent="-317500" lvl="2" marL="1371600">
              <a:lnSpc>
                <a:spcPct val="115000"/>
              </a:lnSpc>
              <a:spcBef>
                <a:spcPts val="0"/>
              </a:spcBef>
              <a:spcAft>
                <a:spcPts val="0"/>
              </a:spcAft>
              <a:buClr>
                <a:schemeClr val="dk2"/>
              </a:buClr>
              <a:buSzPts val="1400"/>
              <a:buFont typeface="Nunito"/>
              <a:buChar char="■"/>
              <a:defRPr>
                <a:solidFill>
                  <a:schemeClr val="dk2"/>
                </a:solidFill>
                <a:latin typeface="Nunito"/>
                <a:ea typeface="Nunito"/>
                <a:cs typeface="Nunito"/>
                <a:sym typeface="Nunito"/>
              </a:defRPr>
            </a:lvl3pPr>
            <a:lvl4pPr indent="-317500" lvl="3" marL="1828800">
              <a:lnSpc>
                <a:spcPct val="115000"/>
              </a:lnSpc>
              <a:spcBef>
                <a:spcPts val="0"/>
              </a:spcBef>
              <a:spcAft>
                <a:spcPts val="0"/>
              </a:spcAft>
              <a:buClr>
                <a:schemeClr val="dk2"/>
              </a:buClr>
              <a:buSzPts val="1400"/>
              <a:buFont typeface="Nunito"/>
              <a:buChar char="●"/>
              <a:defRPr>
                <a:solidFill>
                  <a:schemeClr val="dk2"/>
                </a:solidFill>
                <a:latin typeface="Nunito"/>
                <a:ea typeface="Nunito"/>
                <a:cs typeface="Nunito"/>
                <a:sym typeface="Nunito"/>
              </a:defRPr>
            </a:lvl4pPr>
            <a:lvl5pPr indent="-317500" lvl="4" marL="2286000">
              <a:lnSpc>
                <a:spcPct val="115000"/>
              </a:lnSpc>
              <a:spcBef>
                <a:spcPts val="0"/>
              </a:spcBef>
              <a:spcAft>
                <a:spcPts val="0"/>
              </a:spcAft>
              <a:buClr>
                <a:schemeClr val="dk2"/>
              </a:buClr>
              <a:buSzPts val="1400"/>
              <a:buFont typeface="Nunito"/>
              <a:buChar char="○"/>
              <a:defRPr>
                <a:solidFill>
                  <a:schemeClr val="dk2"/>
                </a:solidFill>
                <a:latin typeface="Nunito"/>
                <a:ea typeface="Nunito"/>
                <a:cs typeface="Nunito"/>
                <a:sym typeface="Nunito"/>
              </a:defRPr>
            </a:lvl5pPr>
            <a:lvl6pPr indent="-317500" lvl="5" marL="2743200">
              <a:lnSpc>
                <a:spcPct val="115000"/>
              </a:lnSpc>
              <a:spcBef>
                <a:spcPts val="0"/>
              </a:spcBef>
              <a:spcAft>
                <a:spcPts val="0"/>
              </a:spcAft>
              <a:buClr>
                <a:schemeClr val="dk2"/>
              </a:buClr>
              <a:buSzPts val="1400"/>
              <a:buFont typeface="Nunito"/>
              <a:buChar char="■"/>
              <a:defRPr>
                <a:solidFill>
                  <a:schemeClr val="dk2"/>
                </a:solidFill>
                <a:latin typeface="Nunito"/>
                <a:ea typeface="Nunito"/>
                <a:cs typeface="Nunito"/>
                <a:sym typeface="Nunito"/>
              </a:defRPr>
            </a:lvl6pPr>
            <a:lvl7pPr indent="-317500" lvl="6" marL="3200400">
              <a:lnSpc>
                <a:spcPct val="115000"/>
              </a:lnSpc>
              <a:spcBef>
                <a:spcPts val="0"/>
              </a:spcBef>
              <a:spcAft>
                <a:spcPts val="0"/>
              </a:spcAft>
              <a:buClr>
                <a:schemeClr val="dk2"/>
              </a:buClr>
              <a:buSzPts val="1400"/>
              <a:buFont typeface="Nunito"/>
              <a:buChar char="●"/>
              <a:defRPr>
                <a:solidFill>
                  <a:schemeClr val="dk2"/>
                </a:solidFill>
                <a:latin typeface="Nunito"/>
                <a:ea typeface="Nunito"/>
                <a:cs typeface="Nunito"/>
                <a:sym typeface="Nunito"/>
              </a:defRPr>
            </a:lvl7pPr>
            <a:lvl8pPr indent="-317500" lvl="7" marL="3657600">
              <a:lnSpc>
                <a:spcPct val="115000"/>
              </a:lnSpc>
              <a:spcBef>
                <a:spcPts val="0"/>
              </a:spcBef>
              <a:spcAft>
                <a:spcPts val="0"/>
              </a:spcAft>
              <a:buClr>
                <a:schemeClr val="dk2"/>
              </a:buClr>
              <a:buSzPts val="1400"/>
              <a:buFont typeface="Nunito"/>
              <a:buChar char="○"/>
              <a:defRPr>
                <a:solidFill>
                  <a:schemeClr val="dk2"/>
                </a:solidFill>
                <a:latin typeface="Nunito"/>
                <a:ea typeface="Nunito"/>
                <a:cs typeface="Nunito"/>
                <a:sym typeface="Nunito"/>
              </a:defRPr>
            </a:lvl8pPr>
            <a:lvl9pPr indent="-317500" lvl="8" marL="4114800">
              <a:lnSpc>
                <a:spcPct val="115000"/>
              </a:lnSpc>
              <a:spcBef>
                <a:spcPts val="0"/>
              </a:spcBef>
              <a:spcAft>
                <a:spcPts val="0"/>
              </a:spcAft>
              <a:buClr>
                <a:schemeClr val="dk2"/>
              </a:buClr>
              <a:buSzPts val="1400"/>
              <a:buFont typeface="Nunito"/>
              <a:buChar char="■"/>
              <a:defRPr>
                <a:solidFill>
                  <a:schemeClr val="dk2"/>
                </a:solidFill>
                <a:latin typeface="Nunito"/>
                <a:ea typeface="Nunito"/>
                <a:cs typeface="Nunito"/>
                <a:sym typeface="Nuni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pn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8.gif"/><Relationship Id="rId4" Type="http://schemas.openxmlformats.org/officeDocument/2006/relationships/hyperlink" Target="https://people.mpi-inf.mpg.de/~jianwang/projects/egowholemocap/"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990"/>
              <a:buFont typeface="Arial"/>
              <a:buNone/>
            </a:pPr>
            <a:r>
              <a:rPr lang="en" sz="3180">
                <a:latin typeface="Nunito"/>
                <a:ea typeface="Nunito"/>
                <a:cs typeface="Nunito"/>
                <a:sym typeface="Nunito"/>
              </a:rPr>
              <a:t>Egocentric Whole-Body Motion Capture with FisheyeViT and Diffusion-Based</a:t>
            </a:r>
            <a:endParaRPr sz="3180">
              <a:latin typeface="Nunito"/>
              <a:ea typeface="Nunito"/>
              <a:cs typeface="Nunito"/>
              <a:sym typeface="Nunito"/>
            </a:endParaRPr>
          </a:p>
          <a:p>
            <a:pPr indent="0" lvl="0" marL="0" rtl="0" algn="ctr">
              <a:spcBef>
                <a:spcPts val="0"/>
              </a:spcBef>
              <a:spcAft>
                <a:spcPts val="0"/>
              </a:spcAft>
              <a:buSzPts val="990"/>
              <a:buNone/>
            </a:pPr>
            <a:r>
              <a:rPr lang="en" sz="3180">
                <a:latin typeface="Nunito"/>
                <a:ea typeface="Nunito"/>
                <a:cs typeface="Nunito"/>
                <a:sym typeface="Nunito"/>
              </a:rPr>
              <a:t>Motion Refinement</a:t>
            </a:r>
            <a:endParaRPr sz="3180">
              <a:latin typeface="Nunito"/>
              <a:ea typeface="Nunito"/>
              <a:cs typeface="Nunito"/>
              <a:sym typeface="Nunito"/>
            </a:endParaRPr>
          </a:p>
        </p:txBody>
      </p:sp>
      <p:sp>
        <p:nvSpPr>
          <p:cNvPr id="55" name="Google Shape;55;p13"/>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CVPR 2024</a:t>
            </a:r>
            <a:endParaRPr/>
          </a:p>
        </p:txBody>
      </p:sp>
      <p:sp>
        <p:nvSpPr>
          <p:cNvPr id="56" name="Google Shape;56;p1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Qualitative Evaluation (1)</a:t>
            </a:r>
            <a:endParaRPr/>
          </a:p>
        </p:txBody>
      </p:sp>
      <p:sp>
        <p:nvSpPr>
          <p:cNvPr id="129" name="Google Shape;129;p2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30" name="Google Shape;130;p22"/>
          <p:cNvPicPr preferRelativeResize="0"/>
          <p:nvPr/>
        </p:nvPicPr>
        <p:blipFill>
          <a:blip r:embed="rId3">
            <a:alphaModFix/>
          </a:blip>
          <a:stretch>
            <a:fillRect/>
          </a:stretch>
        </p:blipFill>
        <p:spPr>
          <a:xfrm>
            <a:off x="152400" y="1541250"/>
            <a:ext cx="8839200" cy="206100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Quantitative</a:t>
            </a:r>
            <a:r>
              <a:rPr lang="en"/>
              <a:t> Evaluation</a:t>
            </a:r>
            <a:endParaRPr/>
          </a:p>
        </p:txBody>
      </p:sp>
      <p:sp>
        <p:nvSpPr>
          <p:cNvPr id="136" name="Google Shape;136;p2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137" name="Google Shape;137;p2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38" name="Google Shape;138;p23"/>
          <p:cNvPicPr preferRelativeResize="0"/>
          <p:nvPr/>
        </p:nvPicPr>
        <p:blipFill>
          <a:blip r:embed="rId3">
            <a:alphaModFix/>
          </a:blip>
          <a:stretch>
            <a:fillRect/>
          </a:stretch>
        </p:blipFill>
        <p:spPr>
          <a:xfrm>
            <a:off x="311689" y="1152475"/>
            <a:ext cx="3996462" cy="3416400"/>
          </a:xfrm>
          <a:prstGeom prst="rect">
            <a:avLst/>
          </a:prstGeom>
          <a:noFill/>
          <a:ln>
            <a:noFill/>
          </a:ln>
        </p:spPr>
      </p:pic>
      <p:pic>
        <p:nvPicPr>
          <p:cNvPr id="139" name="Google Shape;139;p23"/>
          <p:cNvPicPr preferRelativeResize="0"/>
          <p:nvPr/>
        </p:nvPicPr>
        <p:blipFill>
          <a:blip r:embed="rId4">
            <a:alphaModFix/>
          </a:blip>
          <a:stretch>
            <a:fillRect/>
          </a:stretch>
        </p:blipFill>
        <p:spPr>
          <a:xfrm>
            <a:off x="4425094" y="1547225"/>
            <a:ext cx="4407201" cy="258649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Ablation Study</a:t>
            </a:r>
            <a:endParaRPr/>
          </a:p>
        </p:txBody>
      </p:sp>
      <p:sp>
        <p:nvSpPr>
          <p:cNvPr id="145" name="Google Shape;145;p24"/>
          <p:cNvSpPr txBox="1"/>
          <p:nvPr>
            <p:ph idx="1" type="body"/>
          </p:nvPr>
        </p:nvSpPr>
        <p:spPr>
          <a:xfrm>
            <a:off x="311700" y="1152475"/>
            <a:ext cx="4242300" cy="34164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SzPts val="1400"/>
              <a:buChar char="-"/>
            </a:pPr>
            <a:r>
              <a:rPr lang="en" sz="1400"/>
              <a:t>Temporal diffusion refinement significantly reduces the pose estimation error</a:t>
            </a:r>
            <a:endParaRPr sz="1400"/>
          </a:p>
          <a:p>
            <a:pPr indent="-317500" lvl="0" marL="457200" rtl="0" algn="l">
              <a:spcBef>
                <a:spcPts val="0"/>
              </a:spcBef>
              <a:spcAft>
                <a:spcPts val="0"/>
              </a:spcAft>
              <a:buSzPts val="1400"/>
              <a:buChar char="-"/>
            </a:pPr>
            <a:r>
              <a:rPr lang="en" sz="1400"/>
              <a:t>Joint learning of body and hand joints improve diffusion refinement</a:t>
            </a:r>
            <a:endParaRPr sz="1400"/>
          </a:p>
        </p:txBody>
      </p:sp>
      <p:sp>
        <p:nvSpPr>
          <p:cNvPr id="146" name="Google Shape;146;p2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47" name="Google Shape;147;p24"/>
          <p:cNvPicPr preferRelativeResize="0"/>
          <p:nvPr/>
        </p:nvPicPr>
        <p:blipFill>
          <a:blip r:embed="rId3">
            <a:alphaModFix/>
          </a:blip>
          <a:stretch>
            <a:fillRect/>
          </a:stretch>
        </p:blipFill>
        <p:spPr>
          <a:xfrm>
            <a:off x="4572000" y="946299"/>
            <a:ext cx="4242450" cy="36225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25"/>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THANKS!</a:t>
            </a:r>
            <a:endParaRPr/>
          </a:p>
        </p:txBody>
      </p:sp>
      <p:sp>
        <p:nvSpPr>
          <p:cNvPr id="153" name="Google Shape;153;p2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 name="Shape 60"/>
        <p:cNvGrpSpPr/>
        <p:nvPr/>
      </p:nvGrpSpPr>
      <p:grpSpPr>
        <a:xfrm>
          <a:off x="0" y="0"/>
          <a:ext cx="0" cy="0"/>
          <a:chOff x="0" y="0"/>
          <a:chExt cx="0" cy="0"/>
        </a:xfrm>
      </p:grpSpPr>
      <p:sp>
        <p:nvSpPr>
          <p:cNvPr id="61" name="Google Shape;61;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Contributions</a:t>
            </a:r>
            <a:endParaRPr/>
          </a:p>
        </p:txBody>
      </p:sp>
      <p:sp>
        <p:nvSpPr>
          <p:cNvPr id="62" name="Google Shape;62;p1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A pipeline for egocentric whole-body motion capture</a:t>
            </a:r>
            <a:endParaRPr/>
          </a:p>
          <a:p>
            <a:pPr indent="-342900" lvl="0" marL="457200" rtl="0" algn="l">
              <a:spcBef>
                <a:spcPts val="0"/>
              </a:spcBef>
              <a:spcAft>
                <a:spcPts val="0"/>
              </a:spcAft>
              <a:buSzPts val="1800"/>
              <a:buChar char="●"/>
            </a:pPr>
            <a:r>
              <a:rPr lang="en"/>
              <a:t>Introducing FisheyeVIT to handle fisheye distortion effectively</a:t>
            </a:r>
            <a:endParaRPr/>
          </a:p>
          <a:p>
            <a:pPr indent="-342900" lvl="0" marL="457200" rtl="0" algn="l">
              <a:spcBef>
                <a:spcPts val="0"/>
              </a:spcBef>
              <a:spcAft>
                <a:spcPts val="0"/>
              </a:spcAft>
              <a:buSzPts val="1800"/>
              <a:buChar char="●"/>
            </a:pPr>
            <a:r>
              <a:rPr lang="en"/>
              <a:t>Use of a diffusion denoiser for skeletal point refinement</a:t>
            </a:r>
            <a:endParaRPr/>
          </a:p>
          <a:p>
            <a:pPr indent="-342900" lvl="0" marL="457200" rtl="0" algn="l">
              <a:spcBef>
                <a:spcPts val="0"/>
              </a:spcBef>
              <a:spcAft>
                <a:spcPts val="0"/>
              </a:spcAft>
              <a:buSzPts val="1800"/>
              <a:buChar char="●"/>
            </a:pPr>
            <a:r>
              <a:rPr lang="en"/>
              <a:t>Introducing the EgoWholeBody dataset</a:t>
            </a:r>
            <a:endParaRPr/>
          </a:p>
        </p:txBody>
      </p:sp>
      <p:sp>
        <p:nvSpPr>
          <p:cNvPr id="63" name="Google Shape;63;p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sp>
        <p:nvSpPr>
          <p:cNvPr id="68" name="Google Shape;68;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Pipeline</a:t>
            </a:r>
            <a:endParaRPr/>
          </a:p>
        </p:txBody>
      </p:sp>
      <p:pic>
        <p:nvPicPr>
          <p:cNvPr id="69" name="Google Shape;69;p15"/>
          <p:cNvPicPr preferRelativeResize="0"/>
          <p:nvPr/>
        </p:nvPicPr>
        <p:blipFill>
          <a:blip r:embed="rId3">
            <a:alphaModFix/>
          </a:blip>
          <a:stretch>
            <a:fillRect/>
          </a:stretch>
        </p:blipFill>
        <p:spPr>
          <a:xfrm>
            <a:off x="479075" y="1552464"/>
            <a:ext cx="7993375" cy="2717576"/>
          </a:xfrm>
          <a:prstGeom prst="rect">
            <a:avLst/>
          </a:prstGeom>
          <a:noFill/>
          <a:ln>
            <a:noFill/>
          </a:ln>
        </p:spPr>
      </p:pic>
      <p:sp>
        <p:nvSpPr>
          <p:cNvPr id="70" name="Google Shape;70;p15"/>
          <p:cNvSpPr txBox="1"/>
          <p:nvPr/>
        </p:nvSpPr>
        <p:spPr>
          <a:xfrm>
            <a:off x="0" y="4804800"/>
            <a:ext cx="88323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dk2"/>
                </a:solidFill>
                <a:latin typeface="Nunito"/>
                <a:ea typeface="Nunito"/>
                <a:cs typeface="Nunito"/>
                <a:sym typeface="Nunito"/>
              </a:rPr>
              <a:t>Figure 2</a:t>
            </a:r>
            <a:endParaRPr sz="800">
              <a:solidFill>
                <a:schemeClr val="dk2"/>
              </a:solidFill>
              <a:latin typeface="Nunito"/>
              <a:ea typeface="Nunito"/>
              <a:cs typeface="Nunito"/>
              <a:sym typeface="Nunito"/>
            </a:endParaRPr>
          </a:p>
        </p:txBody>
      </p:sp>
      <p:sp>
        <p:nvSpPr>
          <p:cNvPr id="71" name="Google Shape;71;p1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sp>
        <p:nvSpPr>
          <p:cNvPr id="76" name="Google Shape;76;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FisheyeViT</a:t>
            </a:r>
            <a:endParaRPr/>
          </a:p>
        </p:txBody>
      </p:sp>
      <p:sp>
        <p:nvSpPr>
          <p:cNvPr id="77" name="Google Shape;77;p16"/>
          <p:cNvSpPr txBox="1"/>
          <p:nvPr>
            <p:ph idx="1" type="body"/>
          </p:nvPr>
        </p:nvSpPr>
        <p:spPr>
          <a:xfrm>
            <a:off x="311700" y="1152475"/>
            <a:ext cx="2857800" cy="3416400"/>
          </a:xfrm>
          <a:prstGeom prst="rect">
            <a:avLst/>
          </a:prstGeom>
        </p:spPr>
        <p:txBody>
          <a:bodyPr anchorCtr="0" anchor="t" bIns="91425" lIns="91425" spcFirstLastPara="1" rIns="91425" wrap="square" tIns="91425">
            <a:normAutofit/>
          </a:bodyPr>
          <a:lstStyle/>
          <a:p>
            <a:pPr indent="-317500" lvl="0" marL="228600" rtl="0" algn="l">
              <a:spcBef>
                <a:spcPts val="0"/>
              </a:spcBef>
              <a:spcAft>
                <a:spcPts val="0"/>
              </a:spcAft>
              <a:buSzPts val="1400"/>
              <a:buChar char="-"/>
            </a:pPr>
            <a:r>
              <a:rPr lang="en" sz="1400"/>
              <a:t>Different from base ViT in the patching step</a:t>
            </a:r>
            <a:endParaRPr sz="1400"/>
          </a:p>
          <a:p>
            <a:pPr indent="0" lvl="0" marL="0" rtl="0" algn="l">
              <a:spcBef>
                <a:spcPts val="1200"/>
              </a:spcBef>
              <a:spcAft>
                <a:spcPts val="0"/>
              </a:spcAft>
              <a:buNone/>
            </a:pPr>
            <a:r>
              <a:t/>
            </a:r>
            <a:endParaRPr sz="1400"/>
          </a:p>
          <a:p>
            <a:pPr indent="-317500" lvl="0" marL="228600" rtl="0" algn="l">
              <a:spcBef>
                <a:spcPts val="1200"/>
              </a:spcBef>
              <a:spcAft>
                <a:spcPts val="0"/>
              </a:spcAft>
              <a:buSzPts val="1400"/>
              <a:buChar char="-"/>
            </a:pPr>
            <a:r>
              <a:rPr lang="en" sz="1400"/>
              <a:t>FOV and uv coordinates of the patch affects the distortion model</a:t>
            </a:r>
            <a:endParaRPr sz="1400"/>
          </a:p>
          <a:p>
            <a:pPr indent="-317500" lvl="0" marL="228600" rtl="0" algn="l">
              <a:spcBef>
                <a:spcPts val="0"/>
              </a:spcBef>
              <a:spcAft>
                <a:spcPts val="0"/>
              </a:spcAft>
              <a:buSzPts val="1400"/>
              <a:buChar char="-"/>
            </a:pPr>
            <a:r>
              <a:rPr lang="en" sz="1400"/>
              <a:t>Each patch is undistorted separately</a:t>
            </a:r>
            <a:endParaRPr sz="1400"/>
          </a:p>
        </p:txBody>
      </p:sp>
      <p:sp>
        <p:nvSpPr>
          <p:cNvPr id="78" name="Google Shape;78;p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79" name="Google Shape;79;p16"/>
          <p:cNvPicPr preferRelativeResize="0"/>
          <p:nvPr/>
        </p:nvPicPr>
        <p:blipFill>
          <a:blip r:embed="rId3">
            <a:alphaModFix/>
          </a:blip>
          <a:stretch>
            <a:fillRect/>
          </a:stretch>
        </p:blipFill>
        <p:spPr>
          <a:xfrm>
            <a:off x="3169457" y="1152475"/>
            <a:ext cx="5662842" cy="3416400"/>
          </a:xfrm>
          <a:prstGeom prst="rect">
            <a:avLst/>
          </a:prstGeom>
          <a:noFill/>
          <a:ln>
            <a:noFill/>
          </a:ln>
        </p:spPr>
      </p:pic>
      <p:sp>
        <p:nvSpPr>
          <p:cNvPr id="80" name="Google Shape;80;p16"/>
          <p:cNvSpPr txBox="1"/>
          <p:nvPr/>
        </p:nvSpPr>
        <p:spPr>
          <a:xfrm>
            <a:off x="0" y="4804800"/>
            <a:ext cx="88323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dk2"/>
                </a:solidFill>
                <a:latin typeface="Nunito"/>
                <a:ea typeface="Nunito"/>
                <a:cs typeface="Nunito"/>
                <a:sym typeface="Nunito"/>
              </a:rPr>
              <a:t>Figure 2</a:t>
            </a:r>
            <a:endParaRPr sz="800">
              <a:solidFill>
                <a:schemeClr val="dk2"/>
              </a:solidFill>
              <a:latin typeface="Nunito"/>
              <a:ea typeface="Nunito"/>
              <a:cs typeface="Nunito"/>
              <a:sym typeface="Nuni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Body Joint Regression</a:t>
            </a:r>
            <a:endParaRPr/>
          </a:p>
        </p:txBody>
      </p:sp>
      <p:sp>
        <p:nvSpPr>
          <p:cNvPr id="86" name="Google Shape;86;p17"/>
          <p:cNvSpPr txBox="1"/>
          <p:nvPr>
            <p:ph idx="1" type="body"/>
          </p:nvPr>
        </p:nvSpPr>
        <p:spPr>
          <a:xfrm>
            <a:off x="311700" y="1440925"/>
            <a:ext cx="3031800" cy="31281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SzPts val="1400"/>
              <a:buChar char="-"/>
            </a:pPr>
            <a:r>
              <a:rPr lang="en" sz="1400"/>
              <a:t>Use </a:t>
            </a:r>
            <a:r>
              <a:rPr lang="en" sz="1400"/>
              <a:t>uvd space instead of xyz to align the features with the pixel space</a:t>
            </a:r>
            <a:br>
              <a:rPr lang="en" sz="1400"/>
            </a:br>
            <a:endParaRPr sz="1400"/>
          </a:p>
          <a:p>
            <a:pPr indent="-317500" lvl="0" marL="457200" rtl="0" algn="l">
              <a:spcBef>
                <a:spcPts val="0"/>
              </a:spcBef>
              <a:spcAft>
                <a:spcPts val="0"/>
              </a:spcAft>
              <a:buSzPts val="1400"/>
              <a:buChar char="-"/>
            </a:pPr>
            <a:r>
              <a:rPr lang="en" sz="1400"/>
              <a:t>Deconv layer:</a:t>
            </a:r>
            <a:endParaRPr sz="1400"/>
          </a:p>
          <a:p>
            <a:pPr indent="-317500" lvl="1" marL="914400" rtl="0" algn="l">
              <a:spcBef>
                <a:spcPts val="0"/>
              </a:spcBef>
              <a:spcAft>
                <a:spcPts val="0"/>
              </a:spcAft>
              <a:buSzPts val="1400"/>
              <a:buChar char="-"/>
            </a:pPr>
            <a:r>
              <a:rPr lang="en" sz="1400"/>
              <a:t>Channels x Patches to Depth x Joints x H x W</a:t>
            </a:r>
            <a:r>
              <a:rPr lang="en"/>
              <a:t>	</a:t>
            </a:r>
            <a:br>
              <a:rPr lang="en"/>
            </a:br>
            <a:endParaRPr/>
          </a:p>
          <a:p>
            <a:pPr indent="-317500" lvl="0" marL="457200" rtl="0" algn="l">
              <a:spcBef>
                <a:spcPts val="0"/>
              </a:spcBef>
              <a:spcAft>
                <a:spcPts val="0"/>
              </a:spcAft>
              <a:buSzPts val="1400"/>
              <a:buChar char="-"/>
            </a:pPr>
            <a:r>
              <a:rPr lang="en" sz="1400"/>
              <a:t>uvd to xyz using fisheye projection</a:t>
            </a:r>
            <a:endParaRPr sz="1400"/>
          </a:p>
        </p:txBody>
      </p:sp>
      <p:sp>
        <p:nvSpPr>
          <p:cNvPr id="87" name="Google Shape;87;p1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88" name="Google Shape;88;p17"/>
          <p:cNvPicPr preferRelativeResize="0"/>
          <p:nvPr/>
        </p:nvPicPr>
        <p:blipFill>
          <a:blip r:embed="rId3">
            <a:alphaModFix/>
          </a:blip>
          <a:stretch>
            <a:fillRect/>
          </a:stretch>
        </p:blipFill>
        <p:spPr>
          <a:xfrm>
            <a:off x="3343600" y="1440925"/>
            <a:ext cx="5488698" cy="2839500"/>
          </a:xfrm>
          <a:prstGeom prst="rect">
            <a:avLst/>
          </a:prstGeom>
          <a:noFill/>
          <a:ln>
            <a:noFill/>
          </a:ln>
        </p:spPr>
      </p:pic>
      <p:sp>
        <p:nvSpPr>
          <p:cNvPr id="89" name="Google Shape;89;p17"/>
          <p:cNvSpPr txBox="1"/>
          <p:nvPr/>
        </p:nvSpPr>
        <p:spPr>
          <a:xfrm>
            <a:off x="0" y="4804800"/>
            <a:ext cx="88323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dk2"/>
                </a:solidFill>
                <a:latin typeface="Nunito"/>
                <a:ea typeface="Nunito"/>
                <a:cs typeface="Nunito"/>
                <a:sym typeface="Nunito"/>
              </a:rPr>
              <a:t>Figure 2</a:t>
            </a:r>
            <a:endParaRPr sz="800">
              <a:solidFill>
                <a:schemeClr val="dk2"/>
              </a:solidFill>
              <a:latin typeface="Nunito"/>
              <a:ea typeface="Nunito"/>
              <a:cs typeface="Nunito"/>
              <a:sym typeface="Nuni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Hand Pose Estimation</a:t>
            </a:r>
            <a:endParaRPr/>
          </a:p>
        </p:txBody>
      </p:sp>
      <p:sp>
        <p:nvSpPr>
          <p:cNvPr id="95" name="Google Shape;95;p18"/>
          <p:cNvSpPr txBox="1"/>
          <p:nvPr>
            <p:ph idx="1" type="body"/>
          </p:nvPr>
        </p:nvSpPr>
        <p:spPr>
          <a:xfrm>
            <a:off x="311700" y="1152475"/>
            <a:ext cx="8520600" cy="17712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SzPts val="1400"/>
              <a:buChar char="-"/>
            </a:pPr>
            <a:r>
              <a:rPr lang="en" sz="1400"/>
              <a:t>Fine-tuned an HRNet to regress 2D left and right hand center and bounding box</a:t>
            </a:r>
            <a:endParaRPr sz="1400"/>
          </a:p>
          <a:p>
            <a:pPr indent="-317500" lvl="0" marL="457200" rtl="0" algn="l">
              <a:spcBef>
                <a:spcPts val="0"/>
              </a:spcBef>
              <a:spcAft>
                <a:spcPts val="0"/>
              </a:spcAft>
              <a:buSzPts val="1400"/>
              <a:buChar char="-"/>
            </a:pPr>
            <a:r>
              <a:rPr lang="en" sz="1400"/>
              <a:t>Cropped hand image is undistorted similar to their patch undistortion method</a:t>
            </a:r>
            <a:endParaRPr sz="1400"/>
          </a:p>
          <a:p>
            <a:pPr indent="-317500" lvl="0" marL="457200" rtl="0" algn="l">
              <a:spcBef>
                <a:spcPts val="0"/>
              </a:spcBef>
              <a:spcAft>
                <a:spcPts val="0"/>
              </a:spcAft>
              <a:buSzPts val="1400"/>
              <a:buChar char="-"/>
            </a:pPr>
            <a:r>
              <a:rPr lang="en" sz="1400"/>
              <a:t>Get 3D hand pose using the Hand4Whole [34] model</a:t>
            </a:r>
            <a:endParaRPr sz="1400"/>
          </a:p>
        </p:txBody>
      </p:sp>
      <p:sp>
        <p:nvSpPr>
          <p:cNvPr id="96" name="Google Shape;96;p1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97" name="Google Shape;97;p18"/>
          <p:cNvPicPr preferRelativeResize="0"/>
          <p:nvPr/>
        </p:nvPicPr>
        <p:blipFill>
          <a:blip r:embed="rId3">
            <a:alphaModFix/>
          </a:blip>
          <a:stretch>
            <a:fillRect/>
          </a:stretch>
        </p:blipFill>
        <p:spPr>
          <a:xfrm>
            <a:off x="253600" y="2923550"/>
            <a:ext cx="8636800" cy="1645325"/>
          </a:xfrm>
          <a:prstGeom prst="rect">
            <a:avLst/>
          </a:prstGeom>
          <a:noFill/>
          <a:ln>
            <a:noFill/>
          </a:ln>
        </p:spPr>
      </p:pic>
      <p:sp>
        <p:nvSpPr>
          <p:cNvPr id="98" name="Google Shape;98;p18"/>
          <p:cNvSpPr txBox="1"/>
          <p:nvPr/>
        </p:nvSpPr>
        <p:spPr>
          <a:xfrm>
            <a:off x="0" y="4582975"/>
            <a:ext cx="88323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dk2"/>
                </a:solidFill>
                <a:latin typeface="Nunito"/>
                <a:ea typeface="Nunito"/>
                <a:cs typeface="Nunito"/>
                <a:sym typeface="Nunito"/>
              </a:rPr>
              <a:t>- </a:t>
            </a:r>
            <a:r>
              <a:rPr lang="en" sz="800">
                <a:solidFill>
                  <a:schemeClr val="dk2"/>
                </a:solidFill>
                <a:latin typeface="Nunito"/>
                <a:ea typeface="Nunito"/>
                <a:cs typeface="Nunito"/>
                <a:sym typeface="Nunito"/>
              </a:rPr>
              <a:t>Figure 2</a:t>
            </a:r>
            <a:endParaRPr sz="800">
              <a:solidFill>
                <a:schemeClr val="dk2"/>
              </a:solidFill>
              <a:latin typeface="Nunito"/>
              <a:ea typeface="Nunito"/>
              <a:cs typeface="Nunito"/>
              <a:sym typeface="Nunito"/>
            </a:endParaRPr>
          </a:p>
          <a:p>
            <a:pPr indent="0" lvl="0" marL="0" rtl="0" algn="l">
              <a:spcBef>
                <a:spcPts val="0"/>
              </a:spcBef>
              <a:spcAft>
                <a:spcPts val="0"/>
              </a:spcAft>
              <a:buNone/>
            </a:pPr>
            <a:r>
              <a:rPr lang="en" sz="800">
                <a:solidFill>
                  <a:schemeClr val="dk2"/>
                </a:solidFill>
                <a:latin typeface="Nunito"/>
                <a:ea typeface="Nunito"/>
                <a:cs typeface="Nunito"/>
                <a:sym typeface="Nunito"/>
              </a:rPr>
              <a:t>- [34] </a:t>
            </a:r>
            <a:r>
              <a:rPr lang="en" sz="800">
                <a:solidFill>
                  <a:schemeClr val="dk2"/>
                </a:solidFill>
                <a:latin typeface="Nunito"/>
                <a:ea typeface="Nunito"/>
                <a:cs typeface="Nunito"/>
                <a:sym typeface="Nunito"/>
              </a:rPr>
              <a:t>Moon, G., Choi, H., &amp; Lee, K. M. (2022). Accurate 3D hand pose estimation for whole-body 3D human mesh estimation. In Proceedings of the IEEE/CVF Conference on Computer Vision and Pattern Recognition (pp. 2308-2317).</a:t>
            </a:r>
            <a:endParaRPr sz="800">
              <a:solidFill>
                <a:schemeClr val="dk2"/>
              </a:solidFill>
              <a:latin typeface="Nunito"/>
              <a:ea typeface="Nunito"/>
              <a:cs typeface="Nunito"/>
              <a:sym typeface="Nuni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Diffusion Pose Refinement</a:t>
            </a:r>
            <a:endParaRPr/>
          </a:p>
        </p:txBody>
      </p:sp>
      <p:sp>
        <p:nvSpPr>
          <p:cNvPr id="104" name="Google Shape;104;p19"/>
          <p:cNvSpPr txBox="1"/>
          <p:nvPr>
            <p:ph idx="1" type="body"/>
          </p:nvPr>
        </p:nvSpPr>
        <p:spPr>
          <a:xfrm>
            <a:off x="311700" y="1152475"/>
            <a:ext cx="4260300" cy="34164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SzPts val="1400"/>
              <a:buChar char="-"/>
            </a:pPr>
            <a:r>
              <a:rPr lang="en" sz="1400"/>
              <a:t>The diffusion denoiser is pre-trained on human motion and acts as human motion prior</a:t>
            </a:r>
            <a:endParaRPr sz="1400"/>
          </a:p>
          <a:p>
            <a:pPr indent="-317500" lvl="0" marL="457200" rtl="0" algn="l">
              <a:spcBef>
                <a:spcPts val="0"/>
              </a:spcBef>
              <a:spcAft>
                <a:spcPts val="0"/>
              </a:spcAft>
              <a:buSzPts val="1400"/>
              <a:buChar char="-"/>
            </a:pPr>
            <a:r>
              <a:rPr lang="en" sz="1400"/>
              <a:t>Reconstruct low-certainty joints based on the high-certainty joints using the diffusion denoiser</a:t>
            </a:r>
            <a:endParaRPr sz="1400"/>
          </a:p>
        </p:txBody>
      </p:sp>
      <p:sp>
        <p:nvSpPr>
          <p:cNvPr id="105" name="Google Shape;105;p1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06" name="Google Shape;106;p19"/>
          <p:cNvPicPr preferRelativeResize="0"/>
          <p:nvPr/>
        </p:nvPicPr>
        <p:blipFill>
          <a:blip r:embed="rId3">
            <a:alphaModFix/>
          </a:blip>
          <a:stretch>
            <a:fillRect/>
          </a:stretch>
        </p:blipFill>
        <p:spPr>
          <a:xfrm>
            <a:off x="5660398" y="576238"/>
            <a:ext cx="3171909" cy="3991024"/>
          </a:xfrm>
          <a:prstGeom prst="rect">
            <a:avLst/>
          </a:prstGeom>
          <a:noFill/>
          <a:ln>
            <a:noFill/>
          </a:ln>
        </p:spPr>
      </p:pic>
      <p:sp>
        <p:nvSpPr>
          <p:cNvPr id="107" name="Google Shape;107;p19"/>
          <p:cNvSpPr txBox="1"/>
          <p:nvPr/>
        </p:nvSpPr>
        <p:spPr>
          <a:xfrm>
            <a:off x="0" y="4835700"/>
            <a:ext cx="88323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dk2"/>
                </a:solidFill>
                <a:latin typeface="Nunito"/>
                <a:ea typeface="Nunito"/>
                <a:cs typeface="Nunito"/>
                <a:sym typeface="Nunito"/>
              </a:rPr>
              <a:t>- Figure 2</a:t>
            </a:r>
            <a:endParaRPr sz="800">
              <a:solidFill>
                <a:schemeClr val="dk2"/>
              </a:solidFill>
              <a:latin typeface="Nunito"/>
              <a:ea typeface="Nunito"/>
              <a:cs typeface="Nunito"/>
              <a:sym typeface="Nuni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EgoWholeBody dataset</a:t>
            </a:r>
            <a:endParaRPr/>
          </a:p>
        </p:txBody>
      </p:sp>
      <p:sp>
        <p:nvSpPr>
          <p:cNvPr id="113" name="Google Shape;113;p20"/>
          <p:cNvSpPr txBox="1"/>
          <p:nvPr>
            <p:ph idx="1" type="body"/>
          </p:nvPr>
        </p:nvSpPr>
        <p:spPr>
          <a:xfrm>
            <a:off x="311700" y="1152475"/>
            <a:ext cx="2805600" cy="3416400"/>
          </a:xfrm>
          <a:prstGeom prst="rect">
            <a:avLst/>
          </a:prstGeom>
        </p:spPr>
        <p:txBody>
          <a:bodyPr anchorCtr="0" anchor="t" bIns="91425" lIns="91425" spcFirstLastPara="1" rIns="91425" wrap="square" tIns="91425">
            <a:normAutofit/>
          </a:bodyPr>
          <a:lstStyle/>
          <a:p>
            <a:pPr indent="-317500" lvl="0" marL="171450" rtl="0" algn="l">
              <a:spcBef>
                <a:spcPts val="0"/>
              </a:spcBef>
              <a:spcAft>
                <a:spcPts val="0"/>
              </a:spcAft>
              <a:buSzPts val="1400"/>
              <a:buChar char="-"/>
            </a:pPr>
            <a:r>
              <a:rPr lang="en" sz="1400"/>
              <a:t>700k synthetic frames</a:t>
            </a:r>
            <a:endParaRPr sz="1400"/>
          </a:p>
          <a:p>
            <a:pPr indent="-317500" lvl="2" marL="628650" rtl="0" algn="l">
              <a:spcBef>
                <a:spcPts val="0"/>
              </a:spcBef>
              <a:spcAft>
                <a:spcPts val="0"/>
              </a:spcAft>
              <a:buSzPts val="1400"/>
              <a:buChar char="-"/>
            </a:pPr>
            <a:r>
              <a:rPr lang="en"/>
              <a:t>14 renderpeople</a:t>
            </a:r>
            <a:endParaRPr/>
          </a:p>
          <a:p>
            <a:pPr indent="-317500" lvl="1" marL="628650" rtl="0" algn="l">
              <a:spcBef>
                <a:spcPts val="0"/>
              </a:spcBef>
              <a:spcAft>
                <a:spcPts val="0"/>
              </a:spcAft>
              <a:buSzPts val="1400"/>
              <a:buChar char="-"/>
            </a:pPr>
            <a:r>
              <a:rPr lang="en"/>
              <a:t>2367 Mixamo motions</a:t>
            </a:r>
            <a:endParaRPr/>
          </a:p>
          <a:p>
            <a:pPr indent="-317500" lvl="0" marL="171450" rtl="0" algn="l">
              <a:spcBef>
                <a:spcPts val="0"/>
              </a:spcBef>
              <a:spcAft>
                <a:spcPts val="0"/>
              </a:spcAft>
              <a:buSzPts val="1400"/>
              <a:buChar char="-"/>
            </a:pPr>
            <a:r>
              <a:rPr lang="en" sz="1400"/>
              <a:t>170k hand motion using SMPL-X</a:t>
            </a:r>
            <a:endParaRPr sz="1400"/>
          </a:p>
          <a:p>
            <a:pPr indent="-317500" lvl="1" marL="628650" rtl="0" algn="l">
              <a:spcBef>
                <a:spcPts val="0"/>
              </a:spcBef>
              <a:spcAft>
                <a:spcPts val="0"/>
              </a:spcAft>
              <a:buSzPts val="1400"/>
              <a:buChar char="-"/>
            </a:pPr>
            <a:r>
              <a:rPr lang="en"/>
              <a:t>262 GRAB [46] and TCDHandMocap [20] motions</a:t>
            </a:r>
            <a:endParaRPr/>
          </a:p>
        </p:txBody>
      </p:sp>
      <p:sp>
        <p:nvSpPr>
          <p:cNvPr id="114" name="Google Shape;114;p2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15" name="Google Shape;115;p20"/>
          <p:cNvPicPr preferRelativeResize="0"/>
          <p:nvPr/>
        </p:nvPicPr>
        <p:blipFill>
          <a:blip r:embed="rId3">
            <a:alphaModFix/>
          </a:blip>
          <a:stretch>
            <a:fillRect/>
          </a:stretch>
        </p:blipFill>
        <p:spPr>
          <a:xfrm>
            <a:off x="3117300" y="1124238"/>
            <a:ext cx="5715000" cy="3219450"/>
          </a:xfrm>
          <a:prstGeom prst="rect">
            <a:avLst/>
          </a:prstGeom>
          <a:noFill/>
          <a:ln>
            <a:noFill/>
          </a:ln>
        </p:spPr>
      </p:pic>
      <p:sp>
        <p:nvSpPr>
          <p:cNvPr id="116" name="Google Shape;116;p20"/>
          <p:cNvSpPr txBox="1"/>
          <p:nvPr/>
        </p:nvSpPr>
        <p:spPr>
          <a:xfrm>
            <a:off x="0" y="4343700"/>
            <a:ext cx="88323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dk2"/>
                </a:solidFill>
                <a:latin typeface="Nunito"/>
                <a:ea typeface="Nunito"/>
                <a:cs typeface="Nunito"/>
                <a:sym typeface="Nunito"/>
              </a:rPr>
              <a:t>- </a:t>
            </a:r>
            <a:r>
              <a:rPr lang="en" sz="800" u="sng">
                <a:solidFill>
                  <a:schemeClr val="hlink"/>
                </a:solidFill>
                <a:latin typeface="Nunito"/>
                <a:ea typeface="Nunito"/>
                <a:cs typeface="Nunito"/>
                <a:sym typeface="Nunito"/>
                <a:hlinkClick r:id="rId4"/>
              </a:rPr>
              <a:t>https://people.mpi-inf.mpg.de/~jianwang/projects/egowholemocap/</a:t>
            </a:r>
            <a:endParaRPr sz="800">
              <a:solidFill>
                <a:schemeClr val="dk2"/>
              </a:solidFill>
              <a:latin typeface="Nunito"/>
              <a:ea typeface="Nunito"/>
              <a:cs typeface="Nunito"/>
              <a:sym typeface="Nunito"/>
            </a:endParaRPr>
          </a:p>
          <a:p>
            <a:pPr indent="0" lvl="0" marL="0" rtl="0" algn="l">
              <a:spcBef>
                <a:spcPts val="0"/>
              </a:spcBef>
              <a:spcAft>
                <a:spcPts val="0"/>
              </a:spcAft>
              <a:buClr>
                <a:schemeClr val="dk1"/>
              </a:buClr>
              <a:buSzPts val="1100"/>
              <a:buFont typeface="Arial"/>
              <a:buNone/>
            </a:pPr>
            <a:r>
              <a:rPr lang="en" sz="800">
                <a:solidFill>
                  <a:schemeClr val="dk2"/>
                </a:solidFill>
                <a:latin typeface="Nunito"/>
                <a:ea typeface="Nunito"/>
                <a:cs typeface="Nunito"/>
                <a:sym typeface="Nunito"/>
              </a:rPr>
              <a:t>- [20] Hoyet, L., Ryall, K., McDonnell, R., &amp; O'Sullivan, C. (2012, March). Sleight of hand: perception of finger motion from reduced marker sets. In Proceedings of the ACM SIGGRAPH symposium on interactive 3D graphics and games (pp. 79-86).</a:t>
            </a:r>
            <a:endParaRPr sz="800">
              <a:solidFill>
                <a:schemeClr val="dk2"/>
              </a:solidFill>
              <a:latin typeface="Nunito"/>
              <a:ea typeface="Nunito"/>
              <a:cs typeface="Nunito"/>
              <a:sym typeface="Nunito"/>
            </a:endParaRPr>
          </a:p>
          <a:p>
            <a:pPr indent="0" lvl="0" marL="0" rtl="0" algn="l">
              <a:spcBef>
                <a:spcPts val="0"/>
              </a:spcBef>
              <a:spcAft>
                <a:spcPts val="0"/>
              </a:spcAft>
              <a:buNone/>
            </a:pPr>
            <a:r>
              <a:rPr lang="en" sz="800">
                <a:solidFill>
                  <a:schemeClr val="dk2"/>
                </a:solidFill>
                <a:latin typeface="Nunito"/>
                <a:ea typeface="Nunito"/>
                <a:cs typeface="Nunito"/>
                <a:sym typeface="Nunito"/>
              </a:rPr>
              <a:t>- [46] Taheri, O., Ghorbani, N., Black, M. J., &amp; Tzionas, D. (2020). GRAB: A dataset of whole-body human grasping of objects. In Computer Vision–ECCV 2020: 16th European Conference, Glasgow, UK, August 23–28, 2020, Proceedings, Part IV 16 (pp. 581-600). Springer International Publishing.</a:t>
            </a:r>
            <a:endParaRPr sz="800">
              <a:solidFill>
                <a:schemeClr val="dk2"/>
              </a:solidFill>
              <a:latin typeface="Nunito"/>
              <a:ea typeface="Nunito"/>
              <a:cs typeface="Nunito"/>
              <a:sym typeface="Nuni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Qualitative Evaluation (0)</a:t>
            </a:r>
            <a:endParaRPr/>
          </a:p>
        </p:txBody>
      </p:sp>
      <p:sp>
        <p:nvSpPr>
          <p:cNvPr id="122" name="Google Shape;122;p2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23" name="Google Shape;123;p21"/>
          <p:cNvPicPr preferRelativeResize="0"/>
          <p:nvPr/>
        </p:nvPicPr>
        <p:blipFill>
          <a:blip r:embed="rId3">
            <a:alphaModFix/>
          </a:blip>
          <a:stretch>
            <a:fillRect/>
          </a:stretch>
        </p:blipFill>
        <p:spPr>
          <a:xfrm>
            <a:off x="155850" y="1615793"/>
            <a:ext cx="8832300" cy="191191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